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74" r:id="rId4"/>
    <p:sldId id="276" r:id="rId5"/>
    <p:sldId id="291" r:id="rId6"/>
    <p:sldId id="292" r:id="rId7"/>
    <p:sldId id="270" r:id="rId8"/>
    <p:sldId id="279" r:id="rId9"/>
    <p:sldId id="280" r:id="rId10"/>
    <p:sldId id="287" r:id="rId11"/>
    <p:sldId id="288" r:id="rId12"/>
    <p:sldId id="271" r:id="rId13"/>
    <p:sldId id="262" r:id="rId14"/>
    <p:sldId id="263" r:id="rId15"/>
    <p:sldId id="278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3001" autoAdjust="0"/>
  </p:normalViewPr>
  <p:slideViewPr>
    <p:cSldViewPr snapToGrid="0">
      <p:cViewPr>
        <p:scale>
          <a:sx n="50" d="100"/>
          <a:sy n="50" d="100"/>
        </p:scale>
        <p:origin x="2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2B9301-C026-4833-ACD9-E71239414FF9}" type="presOf" srcId="{661EA7BB-6C05-4945-BBC7-A11DDF9A00CB}" destId="{32F75D36-5B2A-444B-A406-6B6DA727ABA4}" srcOrd="0" destOrd="0" presId="urn:microsoft.com/office/officeart/2005/8/layout/vList2"/>
    <dgm:cxn modelId="{9CC48732-24E4-4A8A-A472-84FA2D7D92FA}" type="presOf" srcId="{49AEB2E9-E4A7-47E4-B4EA-B005C0CF26D1}" destId="{E4597180-F18E-49A9-AEC1-FDCE5010403F}" srcOrd="0" destOrd="0" presId="urn:microsoft.com/office/officeart/2005/8/layout/vList2"/>
    <dgm:cxn modelId="{8395B869-D277-4B0D-B616-5B23B1595D9A}" type="presOf" srcId="{0964D082-B98F-4437-8BF4-50D6DD0CD383}" destId="{3C105BD8-D854-4D24-A1AA-A9CA6F2F81EE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5EB0A8E2-F4DB-4A38-9A09-82A95F74D032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D7E649B4-78D2-4BE6-90EB-191F878AC08D}" type="presParOf" srcId="{3C105BD8-D854-4D24-A1AA-A9CA6F2F81EE}" destId="{E4597180-F18E-49A9-AEC1-FDCE5010403F}" srcOrd="0" destOrd="0" presId="urn:microsoft.com/office/officeart/2005/8/layout/vList2"/>
    <dgm:cxn modelId="{F4079B2C-7437-4FCD-AB17-AD952F5C212B}" type="presParOf" srcId="{3C105BD8-D854-4D24-A1AA-A9CA6F2F81EE}" destId="{7B8A666E-6962-4F74-A1BB-708D1361BCBC}" srcOrd="1" destOrd="0" presId="urn:microsoft.com/office/officeart/2005/8/layout/vList2"/>
    <dgm:cxn modelId="{4AEE511D-9E47-4821-AD49-FB09D860E336}" type="presParOf" srcId="{3C105BD8-D854-4D24-A1AA-A9CA6F2F81EE}" destId="{32F75D36-5B2A-444B-A406-6B6DA727ABA4}" srcOrd="2" destOrd="0" presId="urn:microsoft.com/office/officeart/2005/8/layout/vList2"/>
    <dgm:cxn modelId="{A9514F2C-A29D-454C-93C5-147346681393}" type="presParOf" srcId="{3C105BD8-D854-4D24-A1AA-A9CA6F2F81EE}" destId="{ACA8385B-D7EA-479C-ADAE-22061CC03F1F}" srcOrd="3" destOrd="0" presId="urn:microsoft.com/office/officeart/2005/8/layout/vList2"/>
    <dgm:cxn modelId="{A506AF14-07E8-4EA5-9FC7-A030013C77DB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7A6A77-C686-402E-A8EB-4A03BCCDDD3F}" type="presOf" srcId="{0964D082-B98F-4437-8BF4-50D6DD0CD383}" destId="{3C105BD8-D854-4D24-A1AA-A9CA6F2F81EE}" srcOrd="0" destOrd="0" presId="urn:microsoft.com/office/officeart/2005/8/layout/vList2"/>
    <dgm:cxn modelId="{8E1F627B-83F5-4B70-A04F-0FECF41DE23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2A3B94B6-64DA-44FD-B287-A8C685E47648}" type="presOf" srcId="{661EA7BB-6C05-4945-BBC7-A11DDF9A00CB}" destId="{32F75D36-5B2A-444B-A406-6B6DA727ABA4}" srcOrd="0" destOrd="0" presId="urn:microsoft.com/office/officeart/2005/8/layout/vList2"/>
    <dgm:cxn modelId="{FA3FDBDF-F2E1-44DA-84A1-1F329E36484F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0A61F444-0D30-49C7-962F-96FF6001E711}" type="presParOf" srcId="{3C105BD8-D854-4D24-A1AA-A9CA6F2F81EE}" destId="{E4597180-F18E-49A9-AEC1-FDCE5010403F}" srcOrd="0" destOrd="0" presId="urn:microsoft.com/office/officeart/2005/8/layout/vList2"/>
    <dgm:cxn modelId="{92A19EE2-2C61-4102-B6C0-61837A6B68B0}" type="presParOf" srcId="{3C105BD8-D854-4D24-A1AA-A9CA6F2F81EE}" destId="{7B8A666E-6962-4F74-A1BB-708D1361BCBC}" srcOrd="1" destOrd="0" presId="urn:microsoft.com/office/officeart/2005/8/layout/vList2"/>
    <dgm:cxn modelId="{8EA53519-8474-4F87-8D3A-37E59B917C8B}" type="presParOf" srcId="{3C105BD8-D854-4D24-A1AA-A9CA6F2F81EE}" destId="{32F75D36-5B2A-444B-A406-6B6DA727ABA4}" srcOrd="2" destOrd="0" presId="urn:microsoft.com/office/officeart/2005/8/layout/vList2"/>
    <dgm:cxn modelId="{87FF409B-AA63-4421-BA5C-C88FEE49DBEF}" type="presParOf" srcId="{3C105BD8-D854-4D24-A1AA-A9CA6F2F81EE}" destId="{ACA8385B-D7EA-479C-ADAE-22061CC03F1F}" srcOrd="3" destOrd="0" presId="urn:microsoft.com/office/officeart/2005/8/layout/vList2"/>
    <dgm:cxn modelId="{8C22FAF8-0CB2-4E4D-A20A-82849033C6B8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38B926-2691-4EF7-83F3-2FF7DF7033B1}" type="presOf" srcId="{49AEB2E9-E4A7-47E4-B4EA-B005C0CF26D1}" destId="{E4597180-F18E-49A9-AEC1-FDCE5010403F}" srcOrd="0" destOrd="0" presId="urn:microsoft.com/office/officeart/2005/8/layout/vList2"/>
    <dgm:cxn modelId="{46D93F58-6EFC-4B0B-AEE5-2516F0378631}" type="presOf" srcId="{0964D082-B98F-4437-8BF4-50D6DD0CD383}" destId="{3C105BD8-D854-4D24-A1AA-A9CA6F2F81EE}" srcOrd="0" destOrd="0" presId="urn:microsoft.com/office/officeart/2005/8/layout/vList2"/>
    <dgm:cxn modelId="{19358483-3F35-4969-BA38-ADC68DECBB50}" type="presOf" srcId="{661EA7BB-6C05-4945-BBC7-A11DDF9A00CB}" destId="{32F75D36-5B2A-444B-A406-6B6DA727ABA4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7213AB0-57E8-40C0-A8D8-A1DD4193CCD1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DC413F9D-4083-43A3-953E-B3042913B9A9}" type="presParOf" srcId="{3C105BD8-D854-4D24-A1AA-A9CA6F2F81EE}" destId="{E4597180-F18E-49A9-AEC1-FDCE5010403F}" srcOrd="0" destOrd="0" presId="urn:microsoft.com/office/officeart/2005/8/layout/vList2"/>
    <dgm:cxn modelId="{AD35E56B-B47B-4E34-8527-9E66E7F167FE}" type="presParOf" srcId="{3C105BD8-D854-4D24-A1AA-A9CA6F2F81EE}" destId="{7B8A666E-6962-4F74-A1BB-708D1361BCBC}" srcOrd="1" destOrd="0" presId="urn:microsoft.com/office/officeart/2005/8/layout/vList2"/>
    <dgm:cxn modelId="{9A875639-11AE-445D-BD5C-E15896B38D12}" type="presParOf" srcId="{3C105BD8-D854-4D24-A1AA-A9CA6F2F81EE}" destId="{32F75D36-5B2A-444B-A406-6B6DA727ABA4}" srcOrd="2" destOrd="0" presId="urn:microsoft.com/office/officeart/2005/8/layout/vList2"/>
    <dgm:cxn modelId="{3734D2C2-B959-4CA7-A807-027443AE770C}" type="presParOf" srcId="{3C105BD8-D854-4D24-A1AA-A9CA6F2F81EE}" destId="{ACA8385B-D7EA-479C-ADAE-22061CC03F1F}" srcOrd="3" destOrd="0" presId="urn:microsoft.com/office/officeart/2005/8/layout/vList2"/>
    <dgm:cxn modelId="{A25CA1E4-E2E6-4EFA-8164-3F0D9FACCC60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867A-FAF2-452A-B22E-D0875037311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F5A2-2986-4561-AC8B-4EA898F97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There are more </a:t>
            </a:r>
            <a:r>
              <a:rPr lang="en-US" altLang="zh-TW" dirty="0" err="1"/>
              <a:t>exzmplea</a:t>
            </a:r>
            <a:r>
              <a:rPr lang="en-US" altLang="zh-TW" dirty="0"/>
              <a:t> and another proof,</a:t>
            </a:r>
            <a:r>
              <a:rPr lang="en-US" altLang="zh-TW" baseline="0" dirty="0"/>
              <a:t> that we can 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1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9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BE6B-2C90-479E-9EC8-B78A30BD4C0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6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3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6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5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0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1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2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8C0B-97D6-4C0B-997A-422D31D3058A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9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120.png"/><Relationship Id="rId4" Type="http://schemas.openxmlformats.org/officeDocument/2006/relationships/image" Target="../media/image80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1.png"/><Relationship Id="rId5" Type="http://schemas.openxmlformats.org/officeDocument/2006/relationships/image" Target="../media/image14.png"/><Relationship Id="rId10" Type="http://schemas.openxmlformats.org/officeDocument/2006/relationships/image" Target="../media/image18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emf"/><Relationship Id="rId7" Type="http://schemas.openxmlformats.org/officeDocument/2006/relationships/image" Target="../media/image32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12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endCxn id="13" idx="0"/>
          </p:cNvCxnSpPr>
          <p:nvPr/>
        </p:nvCxnSpPr>
        <p:spPr>
          <a:xfrm>
            <a:off x="3707505" y="55687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631429" y="55793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215875" y="55968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W. 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5092701" y="3125100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016625" y="3135677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7601071" y="3153149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04" r="-7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blipFill>
                <a:blip r:embed="rId8"/>
                <a:stretch>
                  <a:fillRect l="-124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5609747" y="5202589"/>
            <a:ext cx="2911652" cy="954107"/>
            <a:chOff x="5609747" y="5202589"/>
            <a:chExt cx="291165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609747" y="5202589"/>
              <a:ext cx="1874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Projected: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5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889418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3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903" y="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16010" y="584775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0" y="584775"/>
                <a:ext cx="8263719" cy="830997"/>
              </a:xfrm>
              <a:prstGeom prst="rect">
                <a:avLst/>
              </a:prstGeom>
              <a:blipFill>
                <a:blip r:embed="rId3"/>
                <a:stretch>
                  <a:fillRect l="-1181" t="-5882" r="-443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6" y="1507429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6008" y="4435616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8" y="4435616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0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884" y="5290148"/>
            <a:ext cx="6927796" cy="62638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412657" y="5840331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978203" y="1956094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024396" y="1463413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40694" y="1826353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71903" y="2527137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685681" y="3327413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096941" y="3621373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upload.wikimedia.org/wikipedia/commons/e/ee/Gram-Schmidt_orthonormalization_proce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" y="334707"/>
            <a:ext cx="8251446" cy="6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6277" y="504687"/>
            <a:ext cx="305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Visualization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1644306" y="5915555"/>
            <a:ext cx="599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https://www.youtube.com/watch?v=Ys28-Yq21B8</a:t>
            </a:r>
          </a:p>
        </p:txBody>
      </p:sp>
    </p:spTree>
    <p:extLst>
      <p:ext uri="{BB962C8B-B14F-4D97-AF65-F5344CB8AC3E}">
        <p14:creationId xmlns:p14="http://schemas.microsoft.com/office/powerpoint/2010/main" val="259966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89" y="3454917"/>
            <a:ext cx="6704890" cy="6062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1902" y="5563210"/>
            <a:ext cx="7785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Assume the theorem holds for </a:t>
            </a:r>
            <a:r>
              <a:rPr lang="en-US" altLang="zh-TW" sz="2400" i="1" dirty="0"/>
              <a:t>i=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  <a:r>
              <a:rPr lang="en-US" altLang="zh-TW" sz="2400" dirty="0"/>
              <a:t>, and consider the case for 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  <a:r>
              <a:rPr lang="en-US" altLang="zh-TW" sz="2400" dirty="0">
                <a:solidFill>
                  <a:srgbClr val="FF0000"/>
                </a:solidFill>
              </a:rPr>
              <a:t>+1</a:t>
            </a:r>
            <a:r>
              <a:rPr lang="en-US" altLang="zh-TW" sz="2400" dirty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911902" y="5039954"/>
            <a:ext cx="3707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theorem holds for </a:t>
            </a:r>
            <a:r>
              <a:rPr lang="en-US" altLang="zh-TW" sz="2400" i="1" dirty="0"/>
              <a:t>i</a:t>
            </a:r>
            <a:r>
              <a:rPr lang="en-US" altLang="zh-TW" sz="2400" dirty="0"/>
              <a:t> = 1.</a:t>
            </a:r>
          </a:p>
        </p:txBody>
      </p:sp>
      <p:sp>
        <p:nvSpPr>
          <p:cNvPr id="7" name="矩形 6"/>
          <p:cNvSpPr/>
          <p:nvPr/>
        </p:nvSpPr>
        <p:spPr>
          <a:xfrm>
            <a:off x="4692141" y="4978364"/>
            <a:ext cx="137101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obviously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67156" y="4363326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1821114" y="6006350"/>
                <a:ext cx="1929182" cy="49141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14" y="6006350"/>
                <a:ext cx="1929182" cy="491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757179" y="6001127"/>
            <a:ext cx="148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/>
              <a:t>(j </a:t>
            </a:r>
            <a:r>
              <a:rPr lang="en-US" altLang="zh-TW" sz="2400" dirty="0"/>
              <a:t>&lt; n</a:t>
            </a:r>
            <a:r>
              <a:rPr lang="zh-TW" altLang="en-US" sz="2400" dirty="0"/>
              <a:t> </a:t>
            </a:r>
            <a:r>
              <a:rPr lang="en-US" altLang="zh-TW" sz="2400" dirty="0"/>
              <a:t>+ 1)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CB7E51-AEC2-4FFD-9B7C-B3E67629690B}"/>
              </a:ext>
            </a:extLst>
          </p:cNvPr>
          <p:cNvSpPr txBox="1"/>
          <p:nvPr/>
        </p:nvSpPr>
        <p:spPr>
          <a:xfrm>
            <a:off x="582531" y="4350834"/>
            <a:ext cx="177618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none zero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5" grpId="0" animBg="1"/>
      <p:bldP spid="3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" y="2933280"/>
            <a:ext cx="1866900" cy="1231900"/>
          </a:xfrm>
          <a:prstGeom prst="rect">
            <a:avLst/>
          </a:prstGeom>
        </p:spPr>
      </p:pic>
      <p:pic>
        <p:nvPicPr>
          <p:cNvPr id="5" name="Pictur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0493"/>
            <a:ext cx="5905500" cy="1231900"/>
          </a:xfrm>
          <a:prstGeom prst="rect">
            <a:avLst/>
          </a:prstGeom>
        </p:spPr>
      </p:pic>
      <p:pic>
        <p:nvPicPr>
          <p:cNvPr id="6" name="Picture 1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1284"/>
            <a:ext cx="8915400" cy="1231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404" y="527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</a:t>
            </a:r>
            <a:endParaRPr lang="zh-TW" altLang="en-US" sz="32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28650" y="693144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14600" y="69314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a basis for subspace W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47166" y="1690041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(L.I.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529596" y="2875432"/>
            <a:ext cx="62905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Then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an orthogonal basis for W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2529597" y="3410664"/>
            <a:ext cx="5585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4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also an orthogonal basis.</a:t>
            </a:r>
          </a:p>
        </p:txBody>
      </p:sp>
      <p:sp>
        <p:nvSpPr>
          <p:cNvPr id="15" name="矩形 14"/>
          <p:cNvSpPr/>
          <p:nvPr/>
        </p:nvSpPr>
        <p:spPr>
          <a:xfrm>
            <a:off x="1183941" y="2875432"/>
            <a:ext cx="1187191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471829" y="3872329"/>
            <a:ext cx="227359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46118" y="3927119"/>
            <a:ext cx="1237493" cy="135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673574" y="5255206"/>
            <a:ext cx="383081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504386" y="5195898"/>
            <a:ext cx="1639614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4" y="5675655"/>
            <a:ext cx="3738940" cy="6231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57650" y="2930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182339" y="6081066"/>
            <a:ext cx="477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Reference: Textbook Chapter 7.2, 7.3</a:t>
            </a:r>
            <a:endParaRPr lang="zh-TW" altLang="en-US" sz="2400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2176530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3539"/>
          </a:xfrm>
        </p:spPr>
        <p:txBody>
          <a:bodyPr>
            <a:normAutofit/>
          </a:bodyPr>
          <a:lstStyle/>
          <a:p>
            <a:r>
              <a:rPr lang="en-US" altLang="zh-TW" dirty="0"/>
              <a:t>A set of vectors is called an orthogonal set if every pair of distinct vectors in the set is orthogonal.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96773"/>
            <a:ext cx="3784600" cy="927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21154" y="3098713"/>
            <a:ext cx="29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An orthogonal set?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367524" y="4079040"/>
            <a:ext cx="640895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By definition, a set with only one vector is an orthogonal set.</a:t>
            </a:r>
          </a:p>
        </p:txBody>
      </p:sp>
      <p:sp>
        <p:nvSpPr>
          <p:cNvPr id="8" name="矩形 7"/>
          <p:cNvSpPr/>
          <p:nvPr/>
        </p:nvSpPr>
        <p:spPr>
          <a:xfrm>
            <a:off x="1367523" y="5094944"/>
            <a:ext cx="640895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orthogonal set independent?</a:t>
            </a:r>
          </a:p>
        </p:txBody>
      </p:sp>
    </p:spTree>
    <p:extLst>
      <p:ext uri="{BB962C8B-B14F-4D97-AF65-F5344CB8AC3E}">
        <p14:creationId xmlns:p14="http://schemas.microsoft.com/office/powerpoint/2010/main" val="2240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orthogonal set of </a:t>
            </a:r>
            <a:r>
              <a:rPr lang="en-US" altLang="zh-TW" dirty="0">
                <a:solidFill>
                  <a:srgbClr val="FF0000"/>
                </a:solidFill>
              </a:rPr>
              <a:t>nonzero</a:t>
            </a:r>
            <a:r>
              <a:rPr lang="en-US" altLang="zh-TW" dirty="0"/>
              <a:t> vectors is linearly independent.  </a:t>
            </a:r>
            <a:endParaRPr lang="zh-TW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00154" y="3669539"/>
            <a:ext cx="658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Assume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 make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dirty="0">
                <a:sym typeface="MT Extra" pitchFamily="18" charset="2"/>
              </a:rPr>
              <a:t> +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en-US" altLang="zh-TW" sz="2400" dirty="0">
              <a:sym typeface="MT Extra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76773" y="529417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c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= 0</a:t>
            </a:r>
          </a:p>
        </p:txBody>
      </p:sp>
      <p:sp>
        <p:nvSpPr>
          <p:cNvPr id="9" name="矩形 8"/>
          <p:cNvSpPr/>
          <p:nvPr/>
        </p:nvSpPr>
        <p:spPr>
          <a:xfrm>
            <a:off x="1196979" y="2838542"/>
            <a:ext cx="665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be an orthogonal set 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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for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1, 2, </a:t>
            </a:r>
            <a:r>
              <a:rPr lang="en-US" altLang="zh-TW" sz="2400" dirty="0">
                <a:sym typeface="MT Extra" pitchFamily="18" charset="2"/>
              </a:rPr>
              <a:t>, </a:t>
            </a:r>
            <a:r>
              <a:rPr lang="en-US" altLang="zh-TW" sz="2400" i="1" dirty="0">
                <a:sym typeface="MT Extra" pitchFamily="18" charset="2"/>
              </a:rPr>
              <a:t>k</a:t>
            </a:r>
            <a:r>
              <a:rPr lang="en-US" altLang="zh-TW" sz="2400" dirty="0">
                <a:sym typeface="MT Extra" pitchFamily="18" charset="2"/>
              </a:rPr>
              <a:t>.</a:t>
            </a:r>
            <a:r>
              <a:rPr lang="en-US" altLang="zh-TW" sz="2400" dirty="0">
                <a:sym typeface="Symbol" pitchFamily="18" charset="2"/>
              </a:rPr>
              <a:t>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8" y="4264554"/>
            <a:ext cx="4752975" cy="3619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9" y="4770942"/>
            <a:ext cx="6286500" cy="333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5339266"/>
            <a:ext cx="1695450" cy="3714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939" y="5297863"/>
            <a:ext cx="146685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111" r="-1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3789364" y="5697913"/>
            <a:ext cx="550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616453" y="5317685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616453" y="5988859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Orthonormal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set of vectors is called an orthonormal set if it is an orthogonal set, and the norm of all the vectors is 1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7347"/>
            <a:ext cx="4207522" cy="1030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5323" y="3269500"/>
            <a:ext cx="329337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orthonormal set independent?</a:t>
            </a:r>
          </a:p>
        </p:txBody>
      </p:sp>
      <p:sp>
        <p:nvSpPr>
          <p:cNvPr id="6" name="矩形 5"/>
          <p:cNvSpPr/>
          <p:nvPr/>
        </p:nvSpPr>
        <p:spPr>
          <a:xfrm>
            <a:off x="7607300" y="4430489"/>
            <a:ext cx="1041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Yes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1746249" y="3970126"/>
            <a:ext cx="520700" cy="729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2815323" y="3924095"/>
            <a:ext cx="520700" cy="77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009123" y="3924096"/>
            <a:ext cx="520700" cy="77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81000" y="5926255"/>
            <a:ext cx="8382000" cy="539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 vector that has norm equal to 1 is called a unit vector.</a:t>
            </a:r>
            <a:endParaRPr lang="zh-TW" altLang="en-US" sz="2800" dirty="0"/>
          </a:p>
        </p:txBody>
      </p:sp>
      <p:pic>
        <p:nvPicPr>
          <p:cNvPr id="13" name="How to Pronounce Orthonormal">
            <a:hlinkClick r:id="" action="ppaction://media"/>
            <a:extLst>
              <a:ext uri="{FF2B5EF4-FFF2-40B4-BE49-F238E27FC236}">
                <a16:creationId xmlns:a16="http://schemas.microsoft.com/office/drawing/2014/main" id="{EEAE5E9F-71F6-4EA6-B261-696F60D325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0633" y="498232"/>
            <a:ext cx="1535879" cy="863932"/>
          </a:xfrm>
          <a:prstGeom prst="rect">
            <a:avLst/>
          </a:prstGeom>
        </p:spPr>
      </p:pic>
      <p:pic>
        <p:nvPicPr>
          <p:cNvPr id="15" name="How to Pronounce orthonormal - American English">
            <a:hlinkClick r:id="" action="ppaction://media"/>
            <a:extLst>
              <a:ext uri="{FF2B5EF4-FFF2-40B4-BE49-F238E27FC236}">
                <a16:creationId xmlns:a16="http://schemas.microsoft.com/office/drawing/2014/main" id="{D02C5A0B-14B9-41C7-B7D8-11C23FBECB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96839" y="403718"/>
            <a:ext cx="1431161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basis that is an orthogonal (orthonormal) set is called an orthogonal (orthonormal)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112976" y="3914802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Orthogonal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2975" y="4526538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Orthonormal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057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013655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32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89427" y="365153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Proof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>
            <a:endCxn id="21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0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10" t="-1667" r="-135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255469" y="5898960"/>
            <a:ext cx="672796" cy="43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3591655" y="4113204"/>
            <a:ext cx="46732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How about orthonormal basis?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97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30000" dirty="0"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/>
              <a:t>is an orthogonal basis for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2586891"/>
            <a:ext cx="5331025" cy="1075041"/>
          </a:xfrm>
          <a:prstGeom prst="rect">
            <a:avLst/>
          </a:prstGeom>
        </p:spPr>
      </p:pic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1" y="3851242"/>
            <a:ext cx="6017291" cy="1143912"/>
          </a:xfrm>
          <a:prstGeom prst="rect">
            <a:avLst/>
          </a:prstGeom>
        </p:spPr>
      </p:pic>
      <p:pic>
        <p:nvPicPr>
          <p:cNvPr id="6" name="Picture 2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98240"/>
            <a:ext cx="8119565" cy="813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00" y="5498240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76500" y="5457930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00475" y="5459177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59375" y="5498211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4720" y="5498182"/>
            <a:ext cx="1512993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6687" y="5498211"/>
            <a:ext cx="961528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694</Words>
  <Application>Microsoft Office PowerPoint</Application>
  <PresentationFormat>如螢幕大小 (4:3)</PresentationFormat>
  <Paragraphs>122</Paragraphs>
  <Slides>16</Slides>
  <Notes>3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Script MT Bold</vt:lpstr>
      <vt:lpstr>Office 佈景主題</vt:lpstr>
      <vt:lpstr>Orthogonal Basis</vt:lpstr>
      <vt:lpstr>Outline</vt:lpstr>
      <vt:lpstr>Orthogonal Set</vt:lpstr>
      <vt:lpstr>Independent?</vt:lpstr>
      <vt:lpstr>Orthonormal Set</vt:lpstr>
      <vt:lpstr>Orthogonal Basis</vt:lpstr>
      <vt:lpstr>Outline</vt:lpstr>
      <vt:lpstr>Orthogonal Basis</vt:lpstr>
      <vt:lpstr>Example</vt:lpstr>
      <vt:lpstr>Orthogonal Projection</vt:lpstr>
      <vt:lpstr>Orthogonal Projection</vt:lpstr>
      <vt:lpstr>Outline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Basis</dc:title>
  <dc:creator>Lee Hung-yi</dc:creator>
  <cp:lastModifiedBy>Hung-yi Lee</cp:lastModifiedBy>
  <cp:revision>50</cp:revision>
  <dcterms:created xsi:type="dcterms:W3CDTF">2016-05-09T14:26:29Z</dcterms:created>
  <dcterms:modified xsi:type="dcterms:W3CDTF">2019-12-06T02:09:58Z</dcterms:modified>
</cp:coreProperties>
</file>